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56" r:id="rId5"/>
    <p:sldId id="575" r:id="rId6"/>
    <p:sldId id="599" r:id="rId7"/>
    <p:sldId id="600" r:id="rId8"/>
    <p:sldId id="601" r:id="rId9"/>
    <p:sldId id="602" r:id="rId10"/>
    <p:sldId id="603" r:id="rId11"/>
    <p:sldId id="604" r:id="rId12"/>
    <p:sldId id="596" r:id="rId13"/>
    <p:sldId id="597" r:id="rId14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rrow, Craig@HCD" initials="MC" lastIdx="5" clrIdx="0">
    <p:extLst>
      <p:ext uri="{19B8F6BF-5375-455C-9EA6-DF929625EA0E}">
        <p15:presenceInfo xmlns:p15="http://schemas.microsoft.com/office/powerpoint/2012/main" userId="S-1-5-21-49831181-50866639-1143292059-40739" providerId="AD"/>
      </p:ext>
    </p:extLst>
  </p:cmAuthor>
  <p:cmAuthor id="2" name="Craig Morrow" initials="CM" lastIdx="3" clrIdx="1">
    <p:extLst>
      <p:ext uri="{19B8F6BF-5375-455C-9EA6-DF929625EA0E}">
        <p15:presenceInfo xmlns:p15="http://schemas.microsoft.com/office/powerpoint/2012/main" userId="5be5caf7bfc67fb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502F46-19C3-4C80-9D32-CB3EAF588250}" v="4" dt="2019-12-17T04:26:41.9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42506" autoAdjust="0"/>
  </p:normalViewPr>
  <p:slideViewPr>
    <p:cSldViewPr snapToGrid="0">
      <p:cViewPr varScale="1">
        <p:scale>
          <a:sx n="37" d="100"/>
          <a:sy n="37" d="100"/>
        </p:scale>
        <p:origin x="244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1" tIns="46476" rIns="92951" bIns="464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1" tIns="46476" rIns="92951" bIns="46476" rtlCol="0"/>
          <a:lstStyle>
            <a:lvl1pPr algn="r">
              <a:defRPr sz="1200"/>
            </a:lvl1pPr>
          </a:lstStyle>
          <a:p>
            <a:fld id="{1B187E54-00FC-452A-9FA9-0E44ACA38C7F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1" tIns="46476" rIns="92951" bIns="464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2"/>
            <a:ext cx="5588000" cy="3655457"/>
          </a:xfrm>
          <a:prstGeom prst="rect">
            <a:avLst/>
          </a:prstGeom>
        </p:spPr>
        <p:txBody>
          <a:bodyPr vert="horz" lIns="92951" tIns="46476" rIns="92951" bIns="4647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1" tIns="46476" rIns="92951" bIns="464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1" tIns="46476" rIns="92951" bIns="46476" rtlCol="0" anchor="b"/>
          <a:lstStyle>
            <a:lvl1pPr algn="r">
              <a:defRPr sz="1200"/>
            </a:lvl1pPr>
          </a:lstStyle>
          <a:p>
            <a:fld id="{15DC5EC1-F7E9-4CE7-BD2D-EAD6106C7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23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C5EC1-F7E9-4CE7-BD2D-EAD6106C74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39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Follow us on a variety</a:t>
            </a:r>
            <a:r>
              <a:rPr lang="en-US" baseline="0" dirty="0" smtClean="0"/>
              <a:t> of social media to hear about our events and accomplishments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D0A481-DD23-4FBC-98A0-3A51257338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17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9233">
              <a:defRPr/>
            </a:pPr>
            <a:r>
              <a:rPr lang="en-US" baseline="0" dirty="0" smtClean="0"/>
              <a:t>The Department’s </a:t>
            </a:r>
            <a:r>
              <a:rPr lang="en-US" b="1" baseline="0" dirty="0" smtClean="0"/>
              <a:t>Division of Financial Assistance</a:t>
            </a:r>
            <a:r>
              <a:rPr lang="en-US" baseline="0" dirty="0" smtClean="0"/>
              <a:t> has organized our state funding programs into three </a:t>
            </a:r>
            <a:r>
              <a:rPr lang="en-US" b="1" baseline="0" dirty="0" smtClean="0"/>
              <a:t>policy priority areas</a:t>
            </a:r>
            <a:r>
              <a:rPr lang="en-US" baseline="0" dirty="0" smtClean="0"/>
              <a:t>: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Access to Opportunity – is a suite of  programs that fund a wide range of project types from large family apartments to housing for people who put the food on our tables.</a:t>
            </a:r>
          </a:p>
          <a:p>
            <a:pPr defTabSz="939233">
              <a:defRPr/>
            </a:pPr>
            <a:endParaRPr lang="en-US" baseline="0" dirty="0" smtClean="0"/>
          </a:p>
          <a:p>
            <a:pPr defTabSz="939233">
              <a:defRPr/>
            </a:pPr>
            <a:r>
              <a:rPr lang="en-US" baseline="0" dirty="0" smtClean="0"/>
              <a:t>Homelessness – includes two </a:t>
            </a:r>
            <a:r>
              <a:rPr lang="en-US" b="1" baseline="0" dirty="0" smtClean="0"/>
              <a:t>housing first</a:t>
            </a:r>
            <a:r>
              <a:rPr lang="en-US" baseline="0" dirty="0" smtClean="0"/>
              <a:t> programs that strive to reconnect people experiencing homelessness with safe, affordable homes </a:t>
            </a:r>
            <a:r>
              <a:rPr lang="en-US" b="1" baseline="0" dirty="0" smtClean="0"/>
              <a:t>and supportive services</a:t>
            </a:r>
            <a:r>
              <a:rPr lang="en-US" baseline="0" dirty="0" smtClean="0"/>
              <a:t>.</a:t>
            </a:r>
          </a:p>
          <a:p>
            <a:pPr defTabSz="939233">
              <a:defRPr/>
            </a:pPr>
            <a:endParaRPr lang="en-US" baseline="0" dirty="0" smtClean="0"/>
          </a:p>
          <a:p>
            <a:pPr defTabSz="939233">
              <a:defRPr/>
            </a:pPr>
            <a:r>
              <a:rPr lang="en-US" baseline="0" dirty="0" smtClean="0"/>
              <a:t>Climate Change – those are housing and infrastructure funding programs that consider the nexus between climate change and affordable housing.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97161-37F9-4EBD-8434-CC71B0153ED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359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Last summer,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Governor Newsom signed AB 101, the housing and homelessness budget trailer bill, which authorized $500 million to support infill housing development.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Infill Infrastructure Grant program serves to aid in new construction and rehabilitation of infrastructure that supports higher-density affordable and mixed-income housing,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designated as infill.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Unlike prior iterations of the Infill Infrastructure Grant program, the version authorized by AB 101 includes a broader definition of infill that is more workable for smaller counties,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 well as an $85 million over-the-counter program for counties with fewer than 250,000 residents.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C5EC1-F7E9-4CE7-BD2D-EAD6106C74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83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C5EC1-F7E9-4CE7-BD2D-EAD6106C74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93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C5EC1-F7E9-4CE7-BD2D-EAD6106C74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420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C5EC1-F7E9-4CE7-BD2D-EAD6106C74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62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C5EC1-F7E9-4CE7-BD2D-EAD6106C74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62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C5EC1-F7E9-4CE7-BD2D-EAD6106C74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85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D0A481-DD23-4FBC-98A0-3A512573385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74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33600" y="1143000"/>
            <a:ext cx="8026400" cy="2362200"/>
          </a:xfrm>
        </p:spPr>
        <p:txBody>
          <a:bodyPr lIns="0" tIns="0" rIns="0" bIns="0" anchor="b" anchorCtr="0">
            <a:noAutofit/>
          </a:bodyPr>
          <a:lstStyle>
            <a:lvl1pPr algn="l">
              <a:defRPr sz="4900" b="0" baseline="0">
                <a:solidFill>
                  <a:srgbClr val="F69B11"/>
                </a:solidFill>
                <a:latin typeface="Avenir LT Std 65 Medium" pitchFamily="34" charset="0"/>
              </a:defRPr>
            </a:lvl1pPr>
          </a:lstStyle>
          <a:p>
            <a:r>
              <a:rPr lang="en-US" dirty="0"/>
              <a:t>HCD Printer-Friendly Presentation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33600" y="4114800"/>
            <a:ext cx="5588000" cy="1676400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1800" b="0">
                <a:solidFill>
                  <a:srgbClr val="000000"/>
                </a:solidFill>
                <a:latin typeface="Avenir LT Std 65 Medium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Information</a:t>
            </a:r>
          </a:p>
          <a:p>
            <a:r>
              <a:rPr lang="en-US" dirty="0"/>
              <a:t>Presenter Division/Office</a:t>
            </a:r>
          </a:p>
          <a:p>
            <a:r>
              <a:rPr lang="en-US" dirty="0"/>
              <a:t>Contact Information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0" y="5351980"/>
            <a:ext cx="1524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947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032000" y="457200"/>
            <a:ext cx="9042400" cy="10668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1219200" y="1752601"/>
            <a:ext cx="9855200" cy="4373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2DE0D40-567C-427B-A880-B615D25310CB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4C9A81D-8391-424F-9CDA-3EE0BAB4E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46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/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066800"/>
          </a:xfrm>
        </p:spPr>
        <p:txBody>
          <a:bodyPr/>
          <a:lstStyle>
            <a:lvl1pPr>
              <a:defRPr b="0">
                <a:solidFill>
                  <a:srgbClr val="F69B1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2DE0D40-567C-427B-A880-B615D25310CB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4C9A81D-8391-424F-9CDA-3EE0BAB4E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54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533400"/>
            <a:ext cx="12192000" cy="4343400"/>
          </a:xfrm>
        </p:spPr>
        <p:txBody>
          <a:bodyPr anchor="ctr" anchorCtr="1">
            <a:noAutofit/>
          </a:bodyPr>
          <a:lstStyle>
            <a:lvl1pPr algn="l">
              <a:defRPr sz="5000" b="0" cap="none">
                <a:solidFill>
                  <a:srgbClr val="F69B11"/>
                </a:solidFill>
              </a:defRPr>
            </a:lvl1pPr>
          </a:lstStyle>
          <a:p>
            <a:r>
              <a:rPr lang="en-US" dirty="0"/>
              <a:t>Click To Edit Chapter Title</a:t>
            </a:r>
          </a:p>
        </p:txBody>
      </p:sp>
    </p:spTree>
    <p:extLst>
      <p:ext uri="{BB962C8B-B14F-4D97-AF65-F5344CB8AC3E}">
        <p14:creationId xmlns:p14="http://schemas.microsoft.com/office/powerpoint/2010/main" val="613518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032000" y="457200"/>
            <a:ext cx="9042400" cy="10668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1219200" y="1752601"/>
            <a:ext cx="9855200" cy="4373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0749AF5-7E24-494A-B85A-CECC0CE0D23F}" type="datetime1">
              <a:rPr lang="en-US" smtClean="0"/>
              <a:t>1/20/2020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371234F-6A54-4831-9A2D-FD5860F3C3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74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36800" y="457200"/>
            <a:ext cx="9245600" cy="10668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Slide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2DE0D40-567C-427B-A880-B615D25310CB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4C9A81D-8391-424F-9CDA-3EE0BAB4E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4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F69B11"/>
          </a:solidFill>
          <a:latin typeface="Avenir LT Std 65 Medium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Avenir LT Std 65 Medium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0000"/>
          </a:solidFill>
          <a:latin typeface="Avenir LT Std 65 Medium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Avenir LT Std 65 Medium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Avenir LT Std 65 Medium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0000"/>
          </a:solidFill>
          <a:latin typeface="Avenir LT Std 65 Medium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cd.ca.gov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21" y="942703"/>
            <a:ext cx="10485120" cy="2362200"/>
          </a:xfrm>
        </p:spPr>
        <p:txBody>
          <a:bodyPr/>
          <a:lstStyle/>
          <a:p>
            <a:pPr algn="ctr"/>
            <a:r>
              <a:rPr lang="en-US" sz="4400" b="1" dirty="0">
                <a:solidFill>
                  <a:schemeClr val="accent6"/>
                </a:solidFill>
              </a:rPr>
              <a:t>California </a:t>
            </a:r>
            <a:r>
              <a:rPr lang="en-US" sz="4400" b="1" dirty="0" smtClean="0">
                <a:solidFill>
                  <a:schemeClr val="accent6"/>
                </a:solidFill>
              </a:rPr>
              <a:t/>
            </a:r>
            <a:br>
              <a:rPr lang="en-US" sz="4400" b="1" dirty="0" smtClean="0">
                <a:solidFill>
                  <a:schemeClr val="accent6"/>
                </a:solidFill>
              </a:rPr>
            </a:br>
            <a:r>
              <a:rPr lang="en-US" sz="4400" b="1" dirty="0" smtClean="0">
                <a:solidFill>
                  <a:schemeClr val="accent6"/>
                </a:solidFill>
              </a:rPr>
              <a:t>Department </a:t>
            </a:r>
            <a:r>
              <a:rPr lang="en-US" sz="4400" b="1" dirty="0">
                <a:solidFill>
                  <a:schemeClr val="accent6"/>
                </a:solidFill>
              </a:rPr>
              <a:t>of Housing and Community Development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19189" y="4114800"/>
            <a:ext cx="5661764" cy="820455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Planning and Conservation League</a:t>
            </a:r>
          </a:p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January 25, 2020</a:t>
            </a:r>
            <a:endParaRPr lang="en-US" sz="2400" b="1" dirty="0">
              <a:solidFill>
                <a:schemeClr val="tx2"/>
              </a:solidFill>
            </a:endParaRPr>
          </a:p>
          <a:p>
            <a:pPr algn="ctr"/>
            <a:endParaRPr lang="en-US" sz="2400" b="1" dirty="0">
              <a:solidFill>
                <a:schemeClr val="tx2"/>
              </a:solidFill>
            </a:endParaRPr>
          </a:p>
          <a:p>
            <a:pPr algn="ctr"/>
            <a:endParaRPr lang="en-US" sz="2400" b="1" dirty="0" smtClean="0">
              <a:solidFill>
                <a:schemeClr val="tx2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accent6"/>
                </a:solidFill>
              </a:rPr>
              <a:t>Craig Shields</a:t>
            </a:r>
            <a:endParaRPr lang="en-US" sz="2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026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3694" y="957943"/>
            <a:ext cx="6754409" cy="72954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Stay in the know . . . </a:t>
            </a:r>
            <a:r>
              <a:rPr lang="en-US" sz="2800" dirty="0">
                <a:solidFill>
                  <a:schemeClr val="accent6"/>
                </a:solidFill>
              </a:rPr>
              <a:t/>
            </a:r>
            <a:br>
              <a:rPr lang="en-US" sz="2800" dirty="0">
                <a:solidFill>
                  <a:schemeClr val="accent6"/>
                </a:solidFill>
              </a:rPr>
            </a:br>
            <a:r>
              <a:rPr lang="en-US" dirty="0">
                <a:solidFill>
                  <a:schemeClr val="accent6"/>
                </a:solidFill>
              </a:rPr>
              <a:t/>
            </a:r>
            <a:br>
              <a:rPr lang="en-US" dirty="0">
                <a:solidFill>
                  <a:schemeClr val="accent6"/>
                </a:solidFill>
              </a:rPr>
            </a:br>
            <a:r>
              <a:rPr lang="en-US" sz="2800" dirty="0">
                <a:solidFill>
                  <a:schemeClr val="accent6"/>
                </a:solidFill>
              </a:rPr>
              <a:t>Follow HCD on social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667000"/>
            <a:ext cx="9067800" cy="32801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		</a:t>
            </a:r>
            <a:r>
              <a:rPr lang="en-US" sz="2800" dirty="0">
                <a:solidFill>
                  <a:schemeClr val="accent6"/>
                </a:solidFill>
              </a:rPr>
              <a:t>Like us on Facebook: </a:t>
            </a:r>
            <a:r>
              <a:rPr lang="en-US" sz="2800" dirty="0">
                <a:solidFill>
                  <a:srgbClr val="0000FF"/>
                </a:solidFill>
              </a:rPr>
              <a:t>/</a:t>
            </a:r>
            <a:r>
              <a:rPr lang="en-US" sz="2800" dirty="0" err="1">
                <a:solidFill>
                  <a:srgbClr val="0000FF"/>
                </a:solidFill>
              </a:rPr>
              <a:t>CaliforniaHCD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		</a:t>
            </a:r>
          </a:p>
          <a:p>
            <a:pPr marL="0" indent="0">
              <a:buNone/>
            </a:pPr>
            <a:r>
              <a:rPr lang="en-US" sz="2800" dirty="0"/>
              <a:t>		</a:t>
            </a:r>
            <a:r>
              <a:rPr lang="en-US" sz="2800" dirty="0">
                <a:solidFill>
                  <a:schemeClr val="accent6"/>
                </a:solidFill>
              </a:rPr>
              <a:t>Follow us on Twitter: </a:t>
            </a:r>
            <a:r>
              <a:rPr lang="en-US" sz="2800" dirty="0">
                <a:solidFill>
                  <a:srgbClr val="0000FF"/>
                </a:solidFill>
              </a:rPr>
              <a:t>@</a:t>
            </a:r>
            <a:r>
              <a:rPr lang="en-US" sz="2800" dirty="0" err="1">
                <a:solidFill>
                  <a:srgbClr val="0000FF"/>
                </a:solidFill>
              </a:rPr>
              <a:t>California_HCD</a:t>
            </a:r>
            <a:endParaRPr lang="en-US" sz="28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</a:rPr>
              <a:t>		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</a:rPr>
              <a:t>		</a:t>
            </a:r>
            <a:r>
              <a:rPr lang="en-US" sz="2800" dirty="0">
                <a:solidFill>
                  <a:schemeClr val="accent6"/>
                </a:solidFill>
              </a:rPr>
              <a:t>Follow us on LinkedIn: </a:t>
            </a:r>
            <a:r>
              <a:rPr lang="en-US" sz="2800" dirty="0">
                <a:solidFill>
                  <a:srgbClr val="0000FF"/>
                </a:solidFill>
              </a:rPr>
              <a:t>/company/</a:t>
            </a:r>
            <a:r>
              <a:rPr lang="en-US" sz="2800" dirty="0" err="1">
                <a:solidFill>
                  <a:srgbClr val="0000FF"/>
                </a:solidFill>
              </a:rPr>
              <a:t>californiahcd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475" y="2301911"/>
            <a:ext cx="1124013" cy="1124013"/>
          </a:xfrm>
          <a:prstGeom prst="rect">
            <a:avLst/>
          </a:prstGeom>
        </p:spPr>
      </p:pic>
      <p:pic>
        <p:nvPicPr>
          <p:cNvPr id="1026" name="Picture 2" descr="image00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5" r="20395"/>
          <a:stretch/>
        </p:blipFill>
        <p:spPr bwMode="auto">
          <a:xfrm>
            <a:off x="1837175" y="3425924"/>
            <a:ext cx="1113312" cy="1415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566" y="4945504"/>
            <a:ext cx="1001669" cy="100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011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 </a:t>
            </a:r>
            <a:r>
              <a:rPr lang="en-US" sz="4000" b="1" dirty="0"/>
              <a:t>HCD’s State-Funded </a:t>
            </a:r>
            <a:br>
              <a:rPr lang="en-US" sz="4000" b="1" dirty="0"/>
            </a:br>
            <a:r>
              <a:rPr lang="en-US" sz="4000" b="1" dirty="0"/>
              <a:t>Multifamily Permanent Lending Programs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71234F-6A54-4831-9A2D-FD5860F3C3E1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A7E448B-048C-4CD8-BF5A-359C6D017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685205"/>
              </p:ext>
            </p:extLst>
          </p:nvPr>
        </p:nvGraphicFramePr>
        <p:xfrm>
          <a:off x="862149" y="2065338"/>
          <a:ext cx="10380618" cy="3749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268">
                  <a:extLst>
                    <a:ext uri="{9D8B030D-6E8A-4147-A177-3AD203B41FA5}">
                      <a16:colId xmlns:a16="http://schemas.microsoft.com/office/drawing/2014/main" val="2498219181"/>
                    </a:ext>
                  </a:extLst>
                </a:gridCol>
                <a:gridCol w="3787491">
                  <a:extLst>
                    <a:ext uri="{9D8B030D-6E8A-4147-A177-3AD203B41FA5}">
                      <a16:colId xmlns:a16="http://schemas.microsoft.com/office/drawing/2014/main" val="859687649"/>
                    </a:ext>
                  </a:extLst>
                </a:gridCol>
                <a:gridCol w="3568859">
                  <a:extLst>
                    <a:ext uri="{9D8B030D-6E8A-4147-A177-3AD203B41FA5}">
                      <a16:colId xmlns:a16="http://schemas.microsoft.com/office/drawing/2014/main" val="1635295197"/>
                    </a:ext>
                  </a:extLst>
                </a:gridCol>
              </a:tblGrid>
              <a:tr h="64014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Access to Opportunity</a:t>
                      </a: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Homelessness</a:t>
                      </a: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Climate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Programs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699" marB="45699"/>
                </a:tc>
                <a:extLst>
                  <a:ext uri="{0D108BD9-81ED-4DB2-BD59-A6C34878D82A}">
                    <a16:rowId xmlns:a16="http://schemas.microsoft.com/office/drawing/2014/main" val="2332106980"/>
                  </a:ext>
                </a:extLst>
              </a:tr>
              <a:tr h="310952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Multifamily Housing (MHP)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Joe Serna, Jr. Farmworker Housing (Serna)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No Place Like Home (NPLH)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Veterans Housing and Homelessness Prevention (VHHP)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1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Affordable Housing and Sustainable Communities (AHSC)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Infill Infrastructure Grant (IIG)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Transit-Oriented Development (TOD)</a:t>
                      </a:r>
                    </a:p>
                  </a:txBody>
                  <a:tcPr marT="45699" marB="45699"/>
                </a:tc>
                <a:extLst>
                  <a:ext uri="{0D108BD9-81ED-4DB2-BD59-A6C34878D82A}">
                    <a16:rowId xmlns:a16="http://schemas.microsoft.com/office/drawing/2014/main" val="460552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2248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E2383-FEFF-480B-9177-3CC23D674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121" y="1643544"/>
            <a:ext cx="10176778" cy="4373563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651E5E6-4371-4DDC-AAB1-ECF5E6AA6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0" y="457200"/>
            <a:ext cx="9042400" cy="10668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Infill Infrastructure Grant Program</a:t>
            </a:r>
            <a:br>
              <a:rPr lang="en-US" sz="4000" b="1" dirty="0" smtClean="0"/>
            </a:br>
            <a:r>
              <a:rPr lang="en-US" sz="4000" b="1" dirty="0" smtClean="0">
                <a:solidFill>
                  <a:schemeClr val="accent6"/>
                </a:solidFill>
              </a:rPr>
              <a:t>Infrastructure</a:t>
            </a:r>
            <a:endParaRPr lang="en-US" sz="4000" b="1" dirty="0">
              <a:solidFill>
                <a:schemeClr val="accent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360" y="3979238"/>
            <a:ext cx="5274434" cy="1744551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87977" y="1892255"/>
            <a:ext cx="4114800" cy="43735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00"/>
                </a:solidFill>
                <a:latin typeface="Avenir LT Std 65 Medium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0000"/>
                </a:solidFill>
                <a:latin typeface="Avenir LT Std 65 Medium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Avenir LT Std 65 Medium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0000"/>
                </a:solidFill>
                <a:latin typeface="Avenir LT Std 65 Medium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0000"/>
                </a:solidFill>
                <a:latin typeface="Avenir LT Std 65 Medium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accent6"/>
                </a:solidFill>
                <a:latin typeface="Avenir LT Std 65 Medium"/>
                <a:ea typeface="Tahoma" panose="020B0604030504040204" pitchFamily="34" charset="0"/>
                <a:cs typeface="Tahoma" panose="020B0604030504040204" pitchFamily="34" charset="0"/>
              </a:rPr>
              <a:t>Parks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accent6"/>
                </a:solidFill>
                <a:latin typeface="Avenir LT Std 65 Medium"/>
                <a:ea typeface="Tahoma" panose="020B0604030504040204" pitchFamily="34" charset="0"/>
                <a:cs typeface="Tahoma" panose="020B0604030504040204" pitchFamily="34" charset="0"/>
              </a:rPr>
              <a:t>Utility improvements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accent6"/>
                </a:solidFill>
                <a:latin typeface="Avenir LT Std 65 Medium"/>
                <a:ea typeface="Tahoma" panose="020B0604030504040204" pitchFamily="34" charset="0"/>
                <a:cs typeface="Tahoma" panose="020B0604030504040204" pitchFamily="34" charset="0"/>
              </a:rPr>
              <a:t>Streets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accent6"/>
                </a:solidFill>
                <a:latin typeface="Avenir LT Std 65 Medium"/>
                <a:ea typeface="Tahoma" panose="020B0604030504040204" pitchFamily="34" charset="0"/>
                <a:cs typeface="Tahoma" panose="020B0604030504040204" pitchFamily="34" charset="0"/>
              </a:rPr>
              <a:t>Sidewalks &amp; bike lanes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accent6"/>
                </a:solidFill>
                <a:latin typeface="Avenir LT Std 65 Medium"/>
                <a:ea typeface="Tahoma" panose="020B0604030504040204" pitchFamily="34" charset="0"/>
                <a:cs typeface="Tahoma" panose="020B0604030504040204" pitchFamily="34" charset="0"/>
              </a:rPr>
              <a:t>Traffic signals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accent6"/>
                </a:solidFill>
                <a:latin typeface="Avenir LT Std 65 Medium"/>
                <a:ea typeface="Tahoma" panose="020B0604030504040204" pitchFamily="34" charset="0"/>
                <a:cs typeface="Tahoma" panose="020B0604030504040204" pitchFamily="34" charset="0"/>
              </a:rPr>
              <a:t>Site preparation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accent6"/>
                </a:solidFill>
                <a:latin typeface="Avenir LT Std 65 Medium"/>
                <a:ea typeface="Tahoma" panose="020B0604030504040204" pitchFamily="34" charset="0"/>
                <a:cs typeface="Tahoma" panose="020B0604030504040204" pitchFamily="34" charset="0"/>
              </a:rPr>
              <a:t>Streetscape improvements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accent6"/>
                </a:solidFill>
                <a:latin typeface="Avenir LT Std 65 Medium"/>
                <a:ea typeface="Tahoma" panose="020B0604030504040204" pitchFamily="34" charset="0"/>
                <a:cs typeface="Tahoma" panose="020B0604030504040204" pitchFamily="34" charset="0"/>
              </a:rPr>
              <a:t>Storm drains</a:t>
            </a:r>
            <a:endParaRPr lang="en-US" sz="2400" dirty="0">
              <a:solidFill>
                <a:schemeClr val="accent6"/>
              </a:solidFill>
              <a:latin typeface="Avenir LT Std 65 Medium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16A3CE-9019-430A-8883-D1BA02EE4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9399" y="1605775"/>
            <a:ext cx="3150395" cy="20801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4EFEEB-8370-4514-BCC3-EDE3986F29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9699" y="1605775"/>
            <a:ext cx="2487002" cy="18892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330150-F8A4-49A1-BEC6-3043298F68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8687" y="3614538"/>
            <a:ext cx="1285778" cy="126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E2383-FEFF-480B-9177-3CC23D674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121" y="1643544"/>
            <a:ext cx="3109644" cy="4373563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651E5E6-4371-4DDC-AAB1-ECF5E6AA6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499" y="430085"/>
            <a:ext cx="9042400" cy="10668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Transit-Oriented Development Program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 smtClean="0">
                <a:solidFill>
                  <a:schemeClr val="accent6"/>
                </a:solidFill>
              </a:rPr>
              <a:t>Infrastructure</a:t>
            </a:r>
            <a:endParaRPr lang="en-US" sz="4000" b="1" dirty="0">
              <a:solidFill>
                <a:schemeClr val="accent6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1899" y="1643543"/>
            <a:ext cx="2579593" cy="43735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00"/>
                </a:solidFill>
                <a:latin typeface="Avenir LT Std 65 Medium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0000"/>
                </a:solidFill>
                <a:latin typeface="Avenir LT Std 65 Medium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Avenir LT Std 65 Medium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0000"/>
                </a:solidFill>
                <a:latin typeface="Avenir LT Std 65 Medium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0000"/>
                </a:solidFill>
                <a:latin typeface="Avenir LT Std 65 Medium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accent6"/>
                </a:solidFill>
                <a:latin typeface="Avenir LT Std 65 Medium"/>
                <a:ea typeface="Tahoma" panose="020B0604030504040204" pitchFamily="34" charset="0"/>
                <a:cs typeface="Tahoma" panose="020B0604030504040204" pitchFamily="34" charset="0"/>
              </a:rPr>
              <a:t>Water Upgrades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accent6"/>
                </a:solidFill>
                <a:latin typeface="Avenir LT Std 65 Medium"/>
                <a:ea typeface="Tahoma" panose="020B0604030504040204" pitchFamily="34" charset="0"/>
                <a:cs typeface="Tahoma" panose="020B0604030504040204" pitchFamily="34" charset="0"/>
              </a:rPr>
              <a:t>Sewer Upgrades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accent6"/>
                </a:solidFill>
                <a:latin typeface="Avenir LT Std 65 Medium"/>
                <a:ea typeface="Tahoma" panose="020B0604030504040204" pitchFamily="34" charset="0"/>
                <a:cs typeface="Tahoma" panose="020B0604030504040204" pitchFamily="34" charset="0"/>
              </a:rPr>
              <a:t>Bike Lanes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accent6"/>
                </a:solidFill>
                <a:latin typeface="Avenir LT Std 65 Medium"/>
                <a:ea typeface="Tahoma" panose="020B0604030504040204" pitchFamily="34" charset="0"/>
                <a:cs typeface="Tahoma" panose="020B0604030504040204" pitchFamily="34" charset="0"/>
              </a:rPr>
              <a:t>Drainage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accent6"/>
                </a:solidFill>
                <a:latin typeface="Avenir LT Std 65 Medium"/>
                <a:ea typeface="Tahoma" panose="020B0604030504040204" pitchFamily="34" charset="0"/>
                <a:cs typeface="Tahoma" panose="020B0604030504040204" pitchFamily="34" charset="0"/>
              </a:rPr>
              <a:t>Utility Access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accent6"/>
                </a:solidFill>
                <a:latin typeface="Avenir LT Std 65 Medium"/>
                <a:ea typeface="Tahoma" panose="020B0604030504040204" pitchFamily="34" charset="0"/>
                <a:cs typeface="Tahoma" panose="020B0604030504040204" pitchFamily="34" charset="0"/>
              </a:rPr>
              <a:t>Parking Spaces or Structures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accent6"/>
                </a:solidFill>
                <a:latin typeface="Avenir LT Std 65 Medium"/>
                <a:ea typeface="Tahoma" panose="020B0604030504040204" pitchFamily="34" charset="0"/>
                <a:cs typeface="Tahoma" panose="020B0604030504040204" pitchFamily="34" charset="0"/>
              </a:rPr>
              <a:t>Transit Stop Improvements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1817" y="4307509"/>
            <a:ext cx="3187337" cy="20354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936" y="1643543"/>
            <a:ext cx="3070849" cy="15437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8585" y="3908184"/>
            <a:ext cx="2208400" cy="21089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5536" y="1643544"/>
            <a:ext cx="4023618" cy="20446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1250" y="3440728"/>
            <a:ext cx="2372400" cy="304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529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E2383-FEFF-480B-9177-3CC23D674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121" y="1643544"/>
            <a:ext cx="3109644" cy="4373563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651E5E6-4371-4DDC-AAB1-ECF5E6AA6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252" y="430085"/>
            <a:ext cx="9042400" cy="10668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Transit-Oriented Development Program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 smtClean="0">
                <a:solidFill>
                  <a:schemeClr val="accent6"/>
                </a:solidFill>
              </a:rPr>
              <a:t>Housing</a:t>
            </a:r>
            <a:endParaRPr lang="en-US" sz="4000" b="1" dirty="0">
              <a:solidFill>
                <a:schemeClr val="accent6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1899" y="1643543"/>
            <a:ext cx="2596600" cy="43735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00"/>
                </a:solidFill>
                <a:latin typeface="Avenir LT Std 65 Medium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0000"/>
                </a:solidFill>
                <a:latin typeface="Avenir LT Std 65 Medium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Avenir LT Std 65 Medium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0000"/>
                </a:solidFill>
                <a:latin typeface="Avenir LT Std 65 Medium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0000"/>
                </a:solidFill>
                <a:latin typeface="Avenir LT Std 65 Medium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accent6"/>
                </a:solidFill>
                <a:latin typeface="Avenir LT Std 65 Medium"/>
                <a:ea typeface="Tahoma" panose="020B0604030504040204" pitchFamily="34" charset="0"/>
                <a:cs typeface="Tahoma" panose="020B0604030504040204" pitchFamily="34" charset="0"/>
              </a:rPr>
              <a:t>Loans for Rental Developments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accent6"/>
                </a:solidFill>
                <a:latin typeface="Avenir LT Std 65 Medium"/>
                <a:ea typeface="Tahoma" panose="020B0604030504040204" pitchFamily="34" charset="0"/>
                <a:cs typeface="Tahoma" panose="020B0604030504040204" pitchFamily="34" charset="0"/>
              </a:rPr>
              <a:t>Grants for Homeownership Developments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641" y="1496885"/>
            <a:ext cx="3213622" cy="23439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638" y="4088843"/>
            <a:ext cx="6353854" cy="2396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2255" y="1934964"/>
            <a:ext cx="2792299" cy="408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341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E2383-FEFF-480B-9177-3CC23D674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121" y="1643544"/>
            <a:ext cx="3109644" cy="4373563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651E5E6-4371-4DDC-AAB1-ECF5E6AA6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251" y="430085"/>
            <a:ext cx="10064285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Affordable Housing and Sustainable Communities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b="1" dirty="0" smtClean="0">
                <a:solidFill>
                  <a:schemeClr val="accent6"/>
                </a:solidFill>
              </a:rPr>
              <a:t>Housing and Housing-Related Infrastructure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1899" y="1643543"/>
            <a:ext cx="2596600" cy="43735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00"/>
                </a:solidFill>
                <a:latin typeface="Avenir LT Std 65 Medium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0000"/>
                </a:solidFill>
                <a:latin typeface="Avenir LT Std 65 Medium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Avenir LT Std 65 Medium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0000"/>
                </a:solidFill>
                <a:latin typeface="Avenir LT Std 65 Medium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0000"/>
                </a:solidFill>
                <a:latin typeface="Avenir LT Std 65 Medium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accent6"/>
                </a:solidFill>
                <a:latin typeface="Avenir LT Std 65 Medium"/>
                <a:ea typeface="Tahoma" panose="020B0604030504040204" pitchFamily="34" charset="0"/>
                <a:cs typeface="Tahoma" panose="020B0604030504040204" pitchFamily="34" charset="0"/>
              </a:rPr>
              <a:t>Loans for Rental Developments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accent6"/>
                </a:solidFill>
                <a:latin typeface="Avenir LT Std 65 Medium"/>
                <a:ea typeface="Tahoma" panose="020B0604030504040204" pitchFamily="34" charset="0"/>
                <a:cs typeface="Tahoma" panose="020B0604030504040204" pitchFamily="34" charset="0"/>
              </a:rPr>
              <a:t>Grants for Homeownership Developments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accent6"/>
                </a:solidFill>
                <a:latin typeface="Avenir LT Std 65 Medium"/>
                <a:ea typeface="Tahoma" panose="020B0604030504040204" pitchFamily="34" charset="0"/>
                <a:cs typeface="Tahoma" panose="020B0604030504040204" pitchFamily="34" charset="0"/>
              </a:rPr>
              <a:t>Grants for Housing-Related Infrastructure</a:t>
            </a: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684" y="1814513"/>
            <a:ext cx="2833688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765" y="1814513"/>
            <a:ext cx="4410285" cy="270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419" y="4694382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827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E2383-FEFF-480B-9177-3CC23D674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121" y="1643544"/>
            <a:ext cx="2060416" cy="4373563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651E5E6-4371-4DDC-AAB1-ECF5E6AA6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251" y="430085"/>
            <a:ext cx="10064285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Affordable Housing and Sustainable Communities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b="1" dirty="0" smtClean="0">
                <a:solidFill>
                  <a:schemeClr val="accent6"/>
                </a:solidFill>
              </a:rPr>
              <a:t>Transportation Infrastructure and Amenities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1899" y="1643543"/>
            <a:ext cx="2596600" cy="48704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00"/>
                </a:solidFill>
                <a:latin typeface="Avenir LT Std 65 Medium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0000"/>
                </a:solidFill>
                <a:latin typeface="Avenir LT Std 65 Medium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Avenir LT Std 65 Medium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0000"/>
                </a:solidFill>
                <a:latin typeface="Avenir LT Std 65 Medium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0000"/>
                </a:solidFill>
                <a:latin typeface="Avenir LT Std 65 Medium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accent6"/>
                </a:solidFill>
                <a:latin typeface="Avenir LT Std 65 Medium"/>
                <a:ea typeface="Tahoma" panose="020B0604030504040204" pitchFamily="34" charset="0"/>
                <a:cs typeface="Tahoma" panose="020B0604030504040204" pitchFamily="34" charset="0"/>
              </a:rPr>
              <a:t>Sidewalks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accent6"/>
                </a:solidFill>
                <a:latin typeface="Avenir LT Std 65 Medium"/>
                <a:ea typeface="Tahoma" panose="020B0604030504040204" pitchFamily="34" charset="0"/>
                <a:cs typeface="Tahoma" panose="020B0604030504040204" pitchFamily="34" charset="0"/>
              </a:rPr>
              <a:t>Bikeways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accent6"/>
                </a:solidFill>
                <a:latin typeface="Avenir LT Std 65 Medium"/>
                <a:ea typeface="Tahoma" panose="020B0604030504040204" pitchFamily="34" charset="0"/>
                <a:cs typeface="Tahoma" panose="020B0604030504040204" pitchFamily="34" charset="0"/>
              </a:rPr>
              <a:t>Traffic Calming Enhancements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accent6"/>
                </a:solidFill>
                <a:latin typeface="Avenir LT Std 65 Medium"/>
                <a:ea typeface="Tahoma" panose="020B0604030504040204" pitchFamily="34" charset="0"/>
                <a:cs typeface="Tahoma" panose="020B0604030504040204" pitchFamily="34" charset="0"/>
              </a:rPr>
              <a:t>Traffic Control Devices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accent6"/>
                </a:solidFill>
                <a:latin typeface="Avenir LT Std 65 Medium"/>
                <a:ea typeface="Tahoma" panose="020B0604030504040204" pitchFamily="34" charset="0"/>
                <a:cs typeface="Tahoma" panose="020B0604030504040204" pitchFamily="34" charset="0"/>
              </a:rPr>
              <a:t>Secure Bike Parking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accent6"/>
                </a:solidFill>
                <a:latin typeface="Avenir LT Std 65 Medium"/>
                <a:ea typeface="Tahoma" panose="020B0604030504040204" pitchFamily="34" charset="0"/>
                <a:cs typeface="Tahoma" panose="020B0604030504040204" pitchFamily="34" charset="0"/>
              </a:rPr>
              <a:t>Busses, Ferries, Train Cars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 smtClean="0">
              <a:solidFill>
                <a:schemeClr val="accent6"/>
              </a:solidFill>
              <a:latin typeface="Avenir LT Std 65 Medium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393" y="3717131"/>
            <a:ext cx="4705350" cy="2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312" y="1698625"/>
            <a:ext cx="4259262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580" y="4494609"/>
            <a:ext cx="29337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8415" y="1586156"/>
            <a:ext cx="2453160" cy="174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63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E2383-FEFF-480B-9177-3CC23D674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121" y="1643544"/>
            <a:ext cx="2060416" cy="4373563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651E5E6-4371-4DDC-AAB1-ECF5E6AA6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251" y="430085"/>
            <a:ext cx="10064285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Affordable Housing and Sustainable Communities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b="1" dirty="0" smtClean="0">
                <a:solidFill>
                  <a:schemeClr val="accent6"/>
                </a:solidFill>
              </a:rPr>
              <a:t>Programs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1899" y="1643543"/>
            <a:ext cx="2099712" cy="48704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00"/>
                </a:solidFill>
                <a:latin typeface="Avenir LT Std 65 Medium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0000"/>
                </a:solidFill>
                <a:latin typeface="Avenir LT Std 65 Medium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Avenir LT Std 65 Medium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0000"/>
                </a:solidFill>
                <a:latin typeface="Avenir LT Std 65 Medium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0000"/>
                </a:solidFill>
                <a:latin typeface="Avenir LT Std 65 Medium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accent6"/>
                </a:solidFill>
                <a:latin typeface="Avenir LT Std 65 Medium"/>
                <a:ea typeface="Tahoma" panose="020B0604030504040204" pitchFamily="34" charset="0"/>
                <a:cs typeface="Tahoma" panose="020B0604030504040204" pitchFamily="34" charset="0"/>
              </a:rPr>
              <a:t>Bike Safety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accent6"/>
                </a:solidFill>
                <a:latin typeface="Avenir LT Std 65 Medium"/>
                <a:ea typeface="Tahoma" panose="020B0604030504040204" pitchFamily="34" charset="0"/>
                <a:cs typeface="Tahoma" panose="020B0604030504040204" pitchFamily="34" charset="0"/>
              </a:rPr>
              <a:t>Walking School Bus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accent6"/>
                </a:solidFill>
                <a:latin typeface="Avenir LT Std 65 Medium"/>
                <a:ea typeface="Tahoma" panose="020B0604030504040204" pitchFamily="34" charset="0"/>
                <a:cs typeface="Tahoma" panose="020B0604030504040204" pitchFamily="34" charset="0"/>
              </a:rPr>
              <a:t>Bike Share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accent6"/>
                </a:solidFill>
                <a:latin typeface="Avenir LT Std 65 Medium"/>
                <a:ea typeface="Tahoma" panose="020B0604030504040204" pitchFamily="34" charset="0"/>
                <a:cs typeface="Tahoma" panose="020B0604030504040204" pitchFamily="34" charset="0"/>
              </a:rPr>
              <a:t>Transit Subsidy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accent6"/>
                </a:solidFill>
                <a:latin typeface="Avenir LT Std 65 Medium"/>
                <a:ea typeface="Tahoma" panose="020B0604030504040204" pitchFamily="34" charset="0"/>
                <a:cs typeface="Tahoma" panose="020B0604030504040204" pitchFamily="34" charset="0"/>
              </a:rPr>
              <a:t>Public Outreach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dirty="0" smtClean="0">
              <a:solidFill>
                <a:schemeClr val="accent6"/>
              </a:solidFill>
              <a:latin typeface="Avenir LT Std 65 Medium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 smtClean="0">
              <a:solidFill>
                <a:schemeClr val="accent6"/>
              </a:solidFill>
              <a:latin typeface="Avenir LT Std 65 Medium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675" y="1543050"/>
            <a:ext cx="3878308" cy="24533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0247" y="1249715"/>
            <a:ext cx="3523416" cy="28290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0396" y="3540607"/>
            <a:ext cx="2548955" cy="24073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0833" y="4364900"/>
            <a:ext cx="3009900" cy="23431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1833" y="4195331"/>
            <a:ext cx="2596425" cy="210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84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		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  <a:p>
            <a:pPr marL="0" indent="0">
              <a:buNone/>
            </a:pPr>
            <a:r>
              <a:rPr lang="en-US" dirty="0"/>
              <a:t>		</a:t>
            </a: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		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0" b="12828"/>
          <a:stretch/>
        </p:blipFill>
        <p:spPr>
          <a:xfrm>
            <a:off x="1811239" y="2533301"/>
            <a:ext cx="8645723" cy="359286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276600" y="762000"/>
            <a:ext cx="8244760" cy="8001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700" b="0" kern="1200">
                <a:solidFill>
                  <a:srgbClr val="F69B11"/>
                </a:solidFill>
                <a:latin typeface="Avenir LT Std 65 Medium" pitchFamily="34" charset="0"/>
                <a:ea typeface="+mj-ea"/>
                <a:cs typeface="+mj-cs"/>
              </a:defRPr>
            </a:lvl1pPr>
          </a:lstStyle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3600" dirty="0">
                <a:solidFill>
                  <a:schemeClr val="tx1">
                    <a:lumMod val="75000"/>
                  </a:schemeClr>
                </a:solidFill>
              </a:rPr>
              <a:t>Sign up for HCD email:</a:t>
            </a:r>
          </a:p>
          <a:p>
            <a:r>
              <a:rPr lang="en-US" sz="3600" dirty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en-US" sz="3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en-US" sz="3600" dirty="0">
                <a:hlinkClick r:id="rId4"/>
              </a:rPr>
              <a:t>www.hcd.ca.gov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58019283"/>
      </p:ext>
    </p:extLst>
  </p:cSld>
  <p:clrMapOvr>
    <a:masterClrMapping/>
  </p:clrMapOvr>
</p:sld>
</file>

<file path=ppt/theme/theme1.xml><?xml version="1.0" encoding="utf-8"?>
<a:theme xmlns:a="http://schemas.openxmlformats.org/drawingml/2006/main" name="HCDPowerPointTemplate_printfriendly">
  <a:themeElements>
    <a:clrScheme name="HCD Medium Background">
      <a:dk1>
        <a:srgbClr val="F69B11"/>
      </a:dk1>
      <a:lt1>
        <a:sysClr val="window" lastClr="FFFFFF"/>
      </a:lt1>
      <a:dk2>
        <a:srgbClr val="3396C0"/>
      </a:dk2>
      <a:lt2>
        <a:srgbClr val="FFFFFF"/>
      </a:lt2>
      <a:accent1>
        <a:srgbClr val="F69B11"/>
      </a:accent1>
      <a:accent2>
        <a:srgbClr val="EA1011"/>
      </a:accent2>
      <a:accent3>
        <a:srgbClr val="B3C042"/>
      </a:accent3>
      <a:accent4>
        <a:srgbClr val="F8F518"/>
      </a:accent4>
      <a:accent5>
        <a:srgbClr val="CFE7DE"/>
      </a:accent5>
      <a:accent6>
        <a:srgbClr val="1A468C"/>
      </a:accent6>
      <a:hlink>
        <a:srgbClr val="1A468C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5C159C33FD8548A6BDF9E08AF5851F" ma:contentTypeVersion="10" ma:contentTypeDescription="Create a new document." ma:contentTypeScope="" ma:versionID="b07a693c63416b93a8a6a761e49cc565">
  <xsd:schema xmlns:xsd="http://www.w3.org/2001/XMLSchema" xmlns:xs="http://www.w3.org/2001/XMLSchema" xmlns:p="http://schemas.microsoft.com/office/2006/metadata/properties" xmlns:ns1="http://schemas.microsoft.com/sharepoint/v3" xmlns:ns3="63b83b15-7ce2-4e16-8d6b-049271083165" targetNamespace="http://schemas.microsoft.com/office/2006/metadata/properties" ma:root="true" ma:fieldsID="8256301f6edd49f6de936f37d55db1b6" ns1:_="" ns3:_="">
    <xsd:import namespace="http://schemas.microsoft.com/sharepoint/v3"/>
    <xsd:import namespace="63b83b15-7ce2-4e16-8d6b-04927108316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1:_ip_UnifiedCompliancePolicyProperties" minOccurs="0"/>
                <xsd:element ref="ns1:_ip_UnifiedCompliancePolicyUIActio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b83b15-7ce2-4e16-8d6b-0492710831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747E60-24AF-4763-B3E1-D336F088A67B}">
  <ds:schemaRefs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terms/"/>
    <ds:schemaRef ds:uri="63b83b15-7ce2-4e16-8d6b-049271083165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284D8D5-C3DB-4544-AD02-99557C1343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2E1C5E-3785-4825-A252-DB9E5F6E2A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3b83b15-7ce2-4e16-8d6b-0492710831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HCD_Curves_PrintFriendly</Template>
  <TotalTime>2130</TotalTime>
  <Words>329</Words>
  <Application>Microsoft Office PowerPoint</Application>
  <PresentationFormat>Widescreen</PresentationFormat>
  <Paragraphs>113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Avenir LT Std 65 Medium</vt:lpstr>
      <vt:lpstr>Calibri</vt:lpstr>
      <vt:lpstr>Tahoma</vt:lpstr>
      <vt:lpstr>HCDPowerPointTemplate_printfriendly</vt:lpstr>
      <vt:lpstr>California  Department of Housing and Community Development</vt:lpstr>
      <vt:lpstr> HCD’s State-Funded  Multifamily Permanent Lending Programs</vt:lpstr>
      <vt:lpstr>Infill Infrastructure Grant Program Infrastructure</vt:lpstr>
      <vt:lpstr>Transit-Oriented Development Program Infrastructure</vt:lpstr>
      <vt:lpstr>Transit-Oriented Development Program Housing</vt:lpstr>
      <vt:lpstr>Affordable Housing and Sustainable Communities Housing and Housing-Related Infrastructure</vt:lpstr>
      <vt:lpstr>Affordable Housing and Sustainable Communities Transportation Infrastructure and Amenities</vt:lpstr>
      <vt:lpstr>Affordable Housing and Sustainable Communities Programs</vt:lpstr>
      <vt:lpstr>PowerPoint Presentation</vt:lpstr>
      <vt:lpstr>Stay in the know . . .   Follow HCD on social media</vt:lpstr>
    </vt:vector>
  </TitlesOfParts>
  <Company>HCD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California Department of Housing and Community Development</dc:title>
  <dc:creator>Morrow, Craig@HCD</dc:creator>
  <cp:lastModifiedBy>Shields, Craig@HCD</cp:lastModifiedBy>
  <cp:revision>118</cp:revision>
  <cp:lastPrinted>2019-12-18T18:51:46Z</cp:lastPrinted>
  <dcterms:created xsi:type="dcterms:W3CDTF">2019-10-03T22:28:06Z</dcterms:created>
  <dcterms:modified xsi:type="dcterms:W3CDTF">2020-01-20T19:30:03Z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0x010100605C159C33FD8548A6BDF9E08AF5851F</vt:lpwstr>
  </property>
</Properties>
</file>